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  <p:sldMasterId id="2147483660" r:id="rId2"/>
  </p:sldMasterIdLst>
  <p:notesMasterIdLst>
    <p:notesMasterId r:id="rId21"/>
  </p:notesMasterIdLst>
  <p:sldIdLst>
    <p:sldId id="287" r:id="rId3"/>
    <p:sldId id="292" r:id="rId4"/>
    <p:sldId id="289" r:id="rId5"/>
    <p:sldId id="260" r:id="rId6"/>
    <p:sldId id="259" r:id="rId7"/>
    <p:sldId id="279" r:id="rId8"/>
    <p:sldId id="280" r:id="rId9"/>
    <p:sldId id="281" r:id="rId10"/>
    <p:sldId id="283" r:id="rId11"/>
    <p:sldId id="293" r:id="rId12"/>
    <p:sldId id="286" r:id="rId13"/>
    <p:sldId id="285" r:id="rId14"/>
    <p:sldId id="277" r:id="rId15"/>
    <p:sldId id="276" r:id="rId16"/>
    <p:sldId id="278" r:id="rId17"/>
    <p:sldId id="275" r:id="rId18"/>
    <p:sldId id="291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93E"/>
    <a:srgbClr val="F2EFE8"/>
    <a:srgbClr val="F3EFDA"/>
    <a:srgbClr val="E1DDC3"/>
    <a:srgbClr val="F8FBF0"/>
    <a:srgbClr val="1A7C26"/>
    <a:srgbClr val="3E5949"/>
    <a:srgbClr val="59543E"/>
    <a:srgbClr val="499195"/>
    <a:srgbClr val="8B91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7149FB-1AA1-4514-8637-EC5F72ED7751}" v="123" dt="2025-12-05T11:52:18.4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781" autoAdjust="0"/>
  </p:normalViewPr>
  <p:slideViewPr>
    <p:cSldViewPr snapToGrid="0">
      <p:cViewPr varScale="1">
        <p:scale>
          <a:sx n="76" d="100"/>
          <a:sy n="76" d="100"/>
        </p:scale>
        <p:origin x="9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AE552-1286-4167-960B-EDA47AC974F0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550599-A40E-4FE4-8040-280B91A2B7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79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F5B02-274E-DA8F-05B5-1FB0A912F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CE2F43-38E4-D2C8-CB92-091475DD13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EA2690-7A53-44BD-23FD-497D2FC20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Upstream (Manufacturing &amp; Production)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Midstream (Inventory &amp; Operations):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Downstream (Distribution &amp; Transport):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3F7EA-C7CB-53C8-A32E-404E642F7F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6EF8-56AF-421D-9B11-B15B993658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17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12F3D-E9AB-373F-AAB2-223C6BADD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1C3C6-A5DD-7B88-EF98-4031C89A89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A444AA-4DF7-AEC3-1B2E-733696948F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Upstream (Manufacturing &amp; Production)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Midstream (Inventory &amp; Operations):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DAC1B1"/>
                </a:solidFill>
                <a:latin typeface="Arial Black" panose="020B0A04020102020204" pitchFamily="34" charset="0"/>
              </a:rPr>
              <a:t>Downstream (Distribution &amp; Transport):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0DB85-D950-AEA8-6862-C821C11CDD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6EF8-56AF-421D-9B11-B15B993658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33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3F1C5-905E-33E5-C6BA-6A5DAD51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476768-12DE-1B63-844F-F2987838E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4077C8-E452-3776-63AA-0F74793B6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64CB7B-5C4C-A6CF-D3E4-07908DF5D2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6EF8-56AF-421D-9B11-B15B993658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18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areaChart</a:t>
            </a:r>
            <a:endParaRPr dirty="0"/>
          </a:p>
          <a:p>
            <a:r>
              <a:rPr b="0" dirty="0"/>
              <a:t>No alt text provided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2060"/>
                </a:solidFill>
                <a:effectLst/>
                <a:latin typeface="+mn-lt"/>
                <a:ea typeface="+mn-ea"/>
                <a:cs typeface="+mn-cs"/>
              </a:rPr>
              <a:t>SKU10, SKU94 </a:t>
            </a:r>
            <a:r>
              <a:rPr lang="ar-SA" sz="1200" kern="1200" dirty="0">
                <a:solidFill>
                  <a:srgbClr val="002060"/>
                </a:solidFill>
                <a:effectLst/>
                <a:latin typeface="+mn-lt"/>
                <a:ea typeface="+mn-ea"/>
                <a:cs typeface="+mn-cs"/>
              </a:rPr>
              <a:t>و</a:t>
            </a:r>
            <a:r>
              <a:rPr lang="en-US" sz="1200" kern="1200" dirty="0">
                <a:solidFill>
                  <a:srgbClr val="002060"/>
                </a:solidFill>
                <a:effectLst/>
                <a:latin typeface="+mn-lt"/>
                <a:ea typeface="+mn-ea"/>
                <a:cs typeface="+mn-cs"/>
              </a:rPr>
              <a:t> SKU9 </a:t>
            </a:r>
            <a:r>
              <a:rPr lang="ar-SA" sz="1200" kern="1200" dirty="0">
                <a:solidFill>
                  <a:srgbClr val="002060"/>
                </a:solidFill>
                <a:effectLst/>
                <a:latin typeface="+mn-lt"/>
                <a:ea typeface="+mn-ea"/>
                <a:cs typeface="+mn-cs"/>
              </a:rPr>
              <a:t>تسيطر على جزء كبير من الأداء، ويجب إدارتها كـ </a:t>
            </a:r>
            <a:r>
              <a:rPr lang="en-US" sz="1200" b="1" kern="1200" dirty="0">
                <a:solidFill>
                  <a:srgbClr val="002060"/>
                </a:solidFill>
                <a:effectLst/>
                <a:latin typeface="+mn-lt"/>
                <a:ea typeface="+mn-ea"/>
                <a:cs typeface="+mn-cs"/>
              </a:rPr>
              <a:t>Strategic Items (A Class)</a:t>
            </a:r>
            <a:endParaRPr lang="en-US" sz="1200" kern="1200" dirty="0">
              <a:solidFill>
                <a:srgbClr val="002060"/>
              </a:solidFill>
              <a:effectLst/>
              <a:latin typeface="+mn-lt"/>
              <a:ea typeface="+mn-ea"/>
              <a:cs typeface="+mn-cs"/>
            </a:endParaRPr>
          </a:p>
          <a:p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lang="en-US" b="0" dirty="0"/>
          </a:p>
          <a:p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SKU10, SKU94 </a:t>
            </a:r>
            <a:r>
              <a:rPr lang="ar-S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و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SKU9 </a:t>
            </a:r>
            <a:r>
              <a:rPr lang="ar-S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تسيطر على جزء كبير من الأداء، ويجب إدارتها كـ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Strategic Items (A Class)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67448-2A2A-32B8-3E24-4E4EBD8F6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98256-4CC8-2A4D-FC4A-D3379D7CC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20B6A-E2F3-E519-CDFB-E29720AE0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00E15-21D7-1326-1A6A-775B07339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5475B-374F-6083-0544-E25BB021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1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B3BE6-A50D-322A-2941-6F8B0E05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ECDA97-43EC-C5A7-800C-C77348325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CAC49-FB04-C6C4-40B5-ED9BFD7C3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4FF4-B425-8D81-7EF2-D36B58C9B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DE384-E5E6-9966-6539-A0722E8C3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12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D15311-73E3-B92F-697D-BABD04E5D7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14214A-6473-6AEF-AAC6-BE9F63EED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94AB9-C889-C2A6-0C4E-7A1A98BB9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4FB41-8E16-B229-4545-9D5C23EAF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71859-079C-6024-BC74-882C1DEC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06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EC8C88-68FC-494B-159B-4C57249E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D0EFB7-36B6-E3F8-E268-1C9F129E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05AED-46C8-FA0F-3237-20A036553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0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A5966-DE38-4AA4-599D-D512F15F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274EE-098F-3F67-63A5-34800CDAE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7DA25-ADDA-7CFC-FCFE-4AF44DBF9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E9F83-5A2D-DDA4-22C0-7101AC18E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71683-B183-87B7-5C6E-F2C0C84C9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2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E4262-CF07-B0EB-FD4C-97C3866C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62991-ED76-25D6-AEDF-3F8919CE7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50A03-BBED-7C53-B6CF-DA4EA742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4AFB6-C135-6A2A-E943-FF2F482C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5935B-8D5E-B5CF-BA18-494B9B6E8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861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C59CF-4C93-336C-CA84-2D152544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129D9-F157-A33C-7567-55DA5240A1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6146E-53E2-84AE-16F2-88227BB6F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A5988-E4D3-6361-C220-8DE3579BC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F7575-2CA9-7663-B455-502E7F78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C8E27-3EF1-CB87-8EA6-FD1912C47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9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3D18-1C4B-9CE1-8F92-B4D971603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CD9DE-BCDB-248C-7813-1491A80C1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07B39-04E3-B118-55CE-0608D1CFF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148DBF-A26A-8F67-A4EF-AD0F5351EC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C4375-CAA8-3E4A-013F-C1E37836F1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0CF4B4-7B7A-8652-B41B-58CFE64CA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9AB493-32FD-A7B4-56A0-FAED82ED2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6F172F-082A-A965-F586-33870CA1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10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DBC4-9F0C-2F82-3A65-EA9116F94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1CCBA-16A2-8E78-7BA1-B629DC7E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8AC6B-E61E-0FBE-4146-B0CE651FB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B42512-4C45-D52C-C073-BA78F4DF9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91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EC8C88-68FC-494B-159B-4C57249E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D0EFB7-36B6-E3F8-E268-1C9F129E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05AED-46C8-FA0F-3237-20A036553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47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F02C5-8176-AFE5-C57A-6D6BF913D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97F6F-468D-3074-EF0B-EA2BC10D4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6F6A0-733A-CEA1-E4CE-D04F5AACC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4F06D-B992-2ED5-0C3B-56E6F7887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F7306-9AC5-6332-3A05-26759C930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A3177-3225-63C5-999F-5261D3280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0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FA007-8D71-DAD7-ACCF-4DF04DEF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63131-61A2-941B-7267-AD92B6C29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4D30F-2CAB-4311-E5B0-8591FD60F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CAAE2-E3E1-51B0-152B-02971D700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FBBD1-DA8D-9E69-B1F8-3E033A2E4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AB7A26-E6E7-8C5D-D093-B1B96480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0EA4D7-3F5C-60FD-F9B5-04BBFEF5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34702-53A8-4593-8D53-492C662A9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59C63-0D0E-BF95-4D76-B58FC522F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16B1B0-0945-4CD1-8526-0D6AE6A5F5CC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E0005-B9DF-3DE0-678D-2597CB3AE6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A862B-1133-C467-E48F-9274F4952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BD4F3-CBD3-486E-ACB3-18AA95AF8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4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1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e286a0e-f59a-4bdf-b0fd-e2f618123230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e286a0e-f59a-4bdf-b0fd-e2f618123230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e286a0e-f59a-4bdf-b0fd-e2f618123230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e286a0e-f59a-4bdf-b0fd-e2f618123230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98BF7-9987-F736-BDFE-849C4BD89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872C311-CD4C-8E2C-E2F6-0AA52C33E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E868AA-58AA-FC9B-855E-6D98573538F1}"/>
              </a:ext>
            </a:extLst>
          </p:cNvPr>
          <p:cNvSpPr txBox="1"/>
          <p:nvPr/>
        </p:nvSpPr>
        <p:spPr>
          <a:xfrm>
            <a:off x="5362533" y="1977128"/>
            <a:ext cx="6130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Supply Chain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A21ADE-3481-3CD7-FC35-0762D013048F}"/>
              </a:ext>
            </a:extLst>
          </p:cNvPr>
          <p:cNvSpPr txBox="1"/>
          <p:nvPr/>
        </p:nvSpPr>
        <p:spPr>
          <a:xfrm>
            <a:off x="5648237" y="3680544"/>
            <a:ext cx="5558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CLS CAI3_DAT2_G4</a:t>
            </a:r>
          </a:p>
          <a:p>
            <a:pPr algn="ctr"/>
            <a:r>
              <a:rPr lang="en-US" sz="36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 04 </a:t>
            </a:r>
          </a:p>
        </p:txBody>
      </p:sp>
    </p:spTree>
    <p:extLst>
      <p:ext uri="{BB962C8B-B14F-4D97-AF65-F5344CB8AC3E}">
        <p14:creationId xmlns:p14="http://schemas.microsoft.com/office/powerpoint/2010/main" val="3259049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325E5-A493-8CBA-682E-538A9DE6C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3F147E3-1A04-EC77-442D-9242C9EFB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BFFD8A9-06E8-6B76-BFBA-C2645C6A04B0}"/>
              </a:ext>
            </a:extLst>
          </p:cNvPr>
          <p:cNvSpPr/>
          <p:nvPr/>
        </p:nvSpPr>
        <p:spPr>
          <a:xfrm>
            <a:off x="-32085" y="0"/>
            <a:ext cx="12192000" cy="6858000"/>
          </a:xfrm>
          <a:prstGeom prst="rect">
            <a:avLst/>
          </a:prstGeom>
          <a:solidFill>
            <a:srgbClr val="3C402C">
              <a:alpha val="88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C273E5AF-5977-9807-D558-24857F917A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47" y="63796"/>
            <a:ext cx="1130269" cy="103911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0D1CD6-F127-D852-5699-664D37F39024}"/>
              </a:ext>
            </a:extLst>
          </p:cNvPr>
          <p:cNvSpPr/>
          <p:nvPr/>
        </p:nvSpPr>
        <p:spPr>
          <a:xfrm>
            <a:off x="973235" y="1387492"/>
            <a:ext cx="10245529" cy="4997415"/>
          </a:xfrm>
          <a:prstGeom prst="roundRect">
            <a:avLst/>
          </a:prstGeom>
          <a:solidFill>
            <a:srgbClr val="54593E">
              <a:alpha val="5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0" h="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DCC7D6-51DB-89BB-B3AE-26B8E2B6F4C2}"/>
              </a:ext>
            </a:extLst>
          </p:cNvPr>
          <p:cNvSpPr/>
          <p:nvPr/>
        </p:nvSpPr>
        <p:spPr>
          <a:xfrm rot="16200000">
            <a:off x="5710250" y="-3389688"/>
            <a:ext cx="771495" cy="8118274"/>
          </a:xfrm>
          <a:prstGeom prst="roundRect">
            <a:avLst/>
          </a:prstGeom>
          <a:solidFill>
            <a:srgbClr val="54593E">
              <a:alpha val="5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0" h="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E947D4-B740-1A8E-55CF-2C762FBB0DC2}"/>
              </a:ext>
            </a:extLst>
          </p:cNvPr>
          <p:cNvSpPr txBox="1"/>
          <p:nvPr/>
        </p:nvSpPr>
        <p:spPr>
          <a:xfrm>
            <a:off x="4103567" y="327023"/>
            <a:ext cx="3984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2EFE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Applied Steps 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2B8BA65-B8C9-EA2D-B895-21587411B6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405" y="1519562"/>
            <a:ext cx="9213182" cy="4733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27341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D2A53-3634-967A-594F-B945DF0A3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E1CE0A21-CEB4-ABDD-86FA-0354BA7BA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726FF6F-3A85-90C8-9C76-13EAF96917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8FBF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8BA7D6-D918-3F10-E0A9-1BCB0F30F00F}"/>
              </a:ext>
            </a:extLst>
          </p:cNvPr>
          <p:cNvSpPr txBox="1"/>
          <p:nvPr/>
        </p:nvSpPr>
        <p:spPr>
          <a:xfrm>
            <a:off x="630404" y="606392"/>
            <a:ext cx="477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54593E"/>
                </a:solidFill>
                <a:latin typeface="Arial Black" panose="020B0A04020102020204" pitchFamily="34" charset="0"/>
              </a:rPr>
              <a:t>Financial DAX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17D961-BD1A-E558-C95D-3A7E8818D0D4}"/>
              </a:ext>
            </a:extLst>
          </p:cNvPr>
          <p:cNvSpPr txBox="1"/>
          <p:nvPr/>
        </p:nvSpPr>
        <p:spPr>
          <a:xfrm>
            <a:off x="630404" y="1316150"/>
            <a:ext cx="47752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AVg</a:t>
            </a:r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shipping costs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AVERAGE(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[Shipping costs])</a:t>
            </a:r>
          </a:p>
          <a:p>
            <a:r>
              <a:rPr lang="en-US" b="1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Avr</a:t>
            </a:r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man.cost.producttype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AVERAGEX(VALUES(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dProduct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[Product type]),</a:t>
            </a:r>
          </a:p>
          <a:p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CALCULATE(AVERAGE(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[Manufacturing costs])))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Cost Per Unit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[Total Cost] / [Total Production Vol]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Profit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[Total Revenue] - [Total Cost]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Revenue by Category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CALCULATE([Total Revenue],ALLSELECTED(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dProduct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[Product type]))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shipping cost Total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SUM(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[Shipping costs])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Cost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SUM(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[Costs]) + SUM(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[Manufacturing costs]) + SUM(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[Shipping costs])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Revenue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SUM(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[Revenue generated])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7F137-36C9-C4CB-64BB-4C306388EE1A}"/>
              </a:ext>
            </a:extLst>
          </p:cNvPr>
          <p:cNvSpPr txBox="1"/>
          <p:nvPr/>
        </p:nvSpPr>
        <p:spPr>
          <a:xfrm>
            <a:off x="6411202" y="596767"/>
            <a:ext cx="477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54593E"/>
                </a:solidFill>
                <a:latin typeface="Arial Black" panose="020B0A04020102020204" pitchFamily="34" charset="0"/>
              </a:rPr>
              <a:t>Quality &amp; KPI DAX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A11DBD-401C-E254-BF52-2B9723A3AD43}"/>
              </a:ext>
            </a:extLst>
          </p:cNvPr>
          <p:cNvSpPr txBox="1"/>
          <p:nvPr/>
        </p:nvSpPr>
        <p:spPr>
          <a:xfrm>
            <a:off x="6411202" y="1306525"/>
            <a:ext cx="4775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1st Pass Yield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CALCULATE(COUNTROWS(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, 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[Inspection results] = "PASS")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Avg Defect Rate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AVERAGE(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[Defect Rate%])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Defect Rate by Supplier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CALCULATE([Avg Defect Rate],ALLEXCEPT(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Fsales,Fsales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[Supplier name]))</a:t>
            </a:r>
          </a:p>
          <a:p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Failed Inspections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CALCULATE(COUNTROWS(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),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[Inspection results]="Fail")</a:t>
            </a:r>
          </a:p>
          <a:p>
            <a:r>
              <a:rPr lang="en-US" b="1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LeadManufTime</a:t>
            </a:r>
            <a:r>
              <a:rPr lang="en-US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vs Defect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= </a:t>
            </a:r>
          </a:p>
          <a:p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 ML = AVERAGE(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[Manufacturing lead time])</a:t>
            </a:r>
          </a:p>
          <a:p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 DR = AVERAGE(</a:t>
            </a:r>
            <a:r>
              <a:rPr lang="en-US" dirty="0" err="1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Fsales</a:t>
            </a:r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[Defect rates])</a:t>
            </a:r>
          </a:p>
          <a:p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RETURN</a:t>
            </a:r>
          </a:p>
          <a:p>
            <a:r>
              <a:rPr lang="en-US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ML * DR</a:t>
            </a:r>
          </a:p>
        </p:txBody>
      </p:sp>
    </p:spTree>
    <p:extLst>
      <p:ext uri="{BB962C8B-B14F-4D97-AF65-F5344CB8AC3E}">
        <p14:creationId xmlns:p14="http://schemas.microsoft.com/office/powerpoint/2010/main" val="3571647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F3DBC-4850-7421-923A-86F1DADD1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6CE608C-F0D1-86A6-D89E-3B154853D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6CBB30-7657-58B0-B1C3-32D351626464}"/>
              </a:ext>
            </a:extLst>
          </p:cNvPr>
          <p:cNvSpPr/>
          <p:nvPr/>
        </p:nvSpPr>
        <p:spPr>
          <a:xfrm>
            <a:off x="-32085" y="0"/>
            <a:ext cx="12192000" cy="6858000"/>
          </a:xfrm>
          <a:prstGeom prst="rect">
            <a:avLst/>
          </a:prstGeom>
          <a:solidFill>
            <a:srgbClr val="3C402C">
              <a:alpha val="88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AA315494-0774-C41D-2FE3-EE1FC57FC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47" y="63796"/>
            <a:ext cx="1130269" cy="103911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FC4D1A-2CDF-735F-16F2-2B6C76E88F5D}"/>
              </a:ext>
            </a:extLst>
          </p:cNvPr>
          <p:cNvSpPr/>
          <p:nvPr/>
        </p:nvSpPr>
        <p:spPr>
          <a:xfrm>
            <a:off x="973235" y="1387492"/>
            <a:ext cx="10245529" cy="4997415"/>
          </a:xfrm>
          <a:prstGeom prst="roundRect">
            <a:avLst/>
          </a:prstGeom>
          <a:solidFill>
            <a:srgbClr val="54593E">
              <a:alpha val="5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0" h="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0B7AB03-8243-6C18-6AF0-D1D4D1CB50A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E1DFDD"/>
              </a:clrFrom>
              <a:clrTo>
                <a:srgbClr val="E1DFD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14" y="1146236"/>
            <a:ext cx="10899483" cy="517028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52086B-51F3-9DE2-2A5B-5D970D9A266B}"/>
              </a:ext>
            </a:extLst>
          </p:cNvPr>
          <p:cNvSpPr/>
          <p:nvPr/>
        </p:nvSpPr>
        <p:spPr>
          <a:xfrm rot="16200000">
            <a:off x="5710250" y="-3389688"/>
            <a:ext cx="771495" cy="8118274"/>
          </a:xfrm>
          <a:prstGeom prst="roundRect">
            <a:avLst/>
          </a:prstGeom>
          <a:solidFill>
            <a:srgbClr val="54593E">
              <a:alpha val="5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0" h="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898FAE-0C77-3F06-BCA2-76B7BEABFC9A}"/>
              </a:ext>
            </a:extLst>
          </p:cNvPr>
          <p:cNvSpPr txBox="1"/>
          <p:nvPr/>
        </p:nvSpPr>
        <p:spPr>
          <a:xfrm>
            <a:off x="4103567" y="327023"/>
            <a:ext cx="3984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2EFE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Model View </a:t>
            </a:r>
          </a:p>
        </p:txBody>
      </p:sp>
    </p:spTree>
    <p:extLst>
      <p:ext uri="{BB962C8B-B14F-4D97-AF65-F5344CB8AC3E}">
        <p14:creationId xmlns:p14="http://schemas.microsoft.com/office/powerpoint/2010/main" val="2162183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ardVisual ,cardVisual ,pageNavigator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TOP KPIs</a:t>
            </a:r>
          </a:p>
        </p:txBody>
      </p:sp>
    </p:spTree>
    <p:extLst>
      <p:ext uri="{BB962C8B-B14F-4D97-AF65-F5344CB8AC3E}">
        <p14:creationId xmlns:p14="http://schemas.microsoft.com/office/powerpoint/2010/main" val="2061591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reaChart ,textbox ,cardVisual ,lineChart ,lineChart ,clusteredColumnChart ,pageNavigator ,lineChart ,slicer ,slice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Product Performance</a:t>
            </a:r>
          </a:p>
        </p:txBody>
      </p:sp>
    </p:spTree>
    <p:extLst>
      <p:ext uri="{BB962C8B-B14F-4D97-AF65-F5344CB8AC3E}">
        <p14:creationId xmlns:p14="http://schemas.microsoft.com/office/powerpoint/2010/main" val="7737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textbox ,cardVisual ,lineChart ,columnChart ,clusteredColumnChart ,pivotTable ,pageNavigator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Quality</a:t>
            </a:r>
          </a:p>
        </p:txBody>
      </p:sp>
    </p:spTree>
    <p:extLst>
      <p:ext uri="{BB962C8B-B14F-4D97-AF65-F5344CB8AC3E}">
        <p14:creationId xmlns:p14="http://schemas.microsoft.com/office/powerpoint/2010/main" val="3219995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pieChart ,clusteredColumnChart ,columnChart ,clusteredColumnChart ,slicer ,slicer ,textbox ,image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Financial</a:t>
            </a:r>
          </a:p>
        </p:txBody>
      </p:sp>
    </p:spTree>
    <p:extLst>
      <p:ext uri="{BB962C8B-B14F-4D97-AF65-F5344CB8AC3E}">
        <p14:creationId xmlns:p14="http://schemas.microsoft.com/office/powerpoint/2010/main" val="1564666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59E20-87BF-67CF-88E0-7CA8AF348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6EDFF43-AFF6-CF7E-D756-34750BE00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AED4271B-98C9-DAF2-2E9F-FAEBC88B1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47" y="63796"/>
            <a:ext cx="1130269" cy="103911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1467DC-2850-5D35-EDA9-9E46BB22808E}"/>
              </a:ext>
            </a:extLst>
          </p:cNvPr>
          <p:cNvSpPr/>
          <p:nvPr/>
        </p:nvSpPr>
        <p:spPr>
          <a:xfrm rot="16200000">
            <a:off x="5710250" y="-3389688"/>
            <a:ext cx="771495" cy="8118274"/>
          </a:xfrm>
          <a:prstGeom prst="roundRect">
            <a:avLst/>
          </a:prstGeom>
          <a:solidFill>
            <a:srgbClr val="E1DDC3">
              <a:alpha val="5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0" h="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895D6F0-2E96-51F1-D1CC-3D92CF08FD19}"/>
              </a:ext>
            </a:extLst>
          </p:cNvPr>
          <p:cNvGrpSpPr/>
          <p:nvPr/>
        </p:nvGrpSpPr>
        <p:grpSpPr>
          <a:xfrm>
            <a:off x="-47040" y="0"/>
            <a:ext cx="12446002" cy="8068660"/>
            <a:chOff x="-47040" y="0"/>
            <a:chExt cx="12446002" cy="806866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BAAC85E-F688-CA8F-C6FA-63436A362974}"/>
                </a:ext>
              </a:extLst>
            </p:cNvPr>
            <p:cNvSpPr/>
            <p:nvPr/>
          </p:nvSpPr>
          <p:spPr>
            <a:xfrm rot="16200000">
              <a:off x="2141631" y="-2188671"/>
              <a:ext cx="8068660" cy="12446002"/>
            </a:xfrm>
            <a:prstGeom prst="roundRect">
              <a:avLst/>
            </a:prstGeom>
            <a:solidFill>
              <a:srgbClr val="E1DDC3">
                <a:alpha val="50000"/>
              </a:srgbClr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 w="0" h="0" prst="softRound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AA47AE3-362D-24DB-44B4-280E38D0E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200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25100" y="992614"/>
              <a:ext cx="9362660" cy="590278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ECC9CB8-A05F-D3FA-9DF4-1A1E76286086}"/>
                </a:ext>
              </a:extLst>
            </p:cNvPr>
            <p:cNvSpPr txBox="1"/>
            <p:nvPr/>
          </p:nvSpPr>
          <p:spPr>
            <a:xfrm>
              <a:off x="4858901" y="173142"/>
              <a:ext cx="26341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rgbClr val="54593E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6460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1BC41-14DD-0224-7A08-307033287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D77F173-7D5A-9BEB-18A8-BE02770A2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34DCF4-26A4-43F4-8A22-B69662A0E2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8FBF0">
              <a:alpha val="7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969476-CC56-0AEB-5A3E-8D0DDCEB7255}"/>
              </a:ext>
            </a:extLst>
          </p:cNvPr>
          <p:cNvSpPr txBox="1"/>
          <p:nvPr/>
        </p:nvSpPr>
        <p:spPr>
          <a:xfrm>
            <a:off x="3552983" y="2515855"/>
            <a:ext cx="5558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93E"/>
                </a:solidFill>
                <a:latin typeface="Arial Black" panose="020B0A04020102020204" pitchFamily="34" charset="0"/>
              </a:rPr>
              <a:t>Q &amp; 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5ABE0D-14CA-264C-995E-22E3B5FEDA5C}"/>
              </a:ext>
            </a:extLst>
          </p:cNvPr>
          <p:cNvSpPr txBox="1"/>
          <p:nvPr/>
        </p:nvSpPr>
        <p:spPr>
          <a:xfrm>
            <a:off x="6096000" y="4686927"/>
            <a:ext cx="5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54593E"/>
                </a:solidFill>
                <a:latin typeface="Baguet Script" panose="0000050000000000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98551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62506-9007-66F6-C2C2-57B4A87B4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498D2CCC-1070-D681-B640-97DDDEFB7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A6A81AE-76A0-82CA-AB1D-B7B7D8906133}"/>
              </a:ext>
            </a:extLst>
          </p:cNvPr>
          <p:cNvSpPr txBox="1"/>
          <p:nvPr/>
        </p:nvSpPr>
        <p:spPr>
          <a:xfrm>
            <a:off x="3871438" y="546392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54593E"/>
                </a:solidFill>
                <a:latin typeface="Arial Black" panose="020B0A04020102020204" pitchFamily="34" charset="0"/>
              </a:rPr>
              <a:t>Table of Contain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0E06E-3B21-1925-0645-D8BE308000D0}"/>
              </a:ext>
            </a:extLst>
          </p:cNvPr>
          <p:cNvSpPr txBox="1"/>
          <p:nvPr/>
        </p:nvSpPr>
        <p:spPr>
          <a:xfrm>
            <a:off x="4016415" y="1739114"/>
            <a:ext cx="628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Introduction &amp; Project Overview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A0B42C-E4B8-134F-13A0-ADBAD69275DD}"/>
              </a:ext>
            </a:extLst>
          </p:cNvPr>
          <p:cNvSpPr txBox="1"/>
          <p:nvPr/>
        </p:nvSpPr>
        <p:spPr>
          <a:xfrm>
            <a:off x="5511856" y="4064665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Conclusion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BCE2B0-5A35-53AE-E127-A96807DE878F}"/>
              </a:ext>
            </a:extLst>
          </p:cNvPr>
          <p:cNvSpPr txBox="1"/>
          <p:nvPr/>
        </p:nvSpPr>
        <p:spPr>
          <a:xfrm>
            <a:off x="4422682" y="2516337"/>
            <a:ext cx="5472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Requirements &amp; Methodology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18D507-BD69-BAC4-A5CE-1C7142F152B6}"/>
              </a:ext>
            </a:extLst>
          </p:cNvPr>
          <p:cNvSpPr txBox="1"/>
          <p:nvPr/>
        </p:nvSpPr>
        <p:spPr>
          <a:xfrm>
            <a:off x="5014144" y="3290501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Project Phases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9BB18-105F-B709-321F-7D8531168758}"/>
              </a:ext>
            </a:extLst>
          </p:cNvPr>
          <p:cNvSpPr txBox="1"/>
          <p:nvPr/>
        </p:nvSpPr>
        <p:spPr>
          <a:xfrm>
            <a:off x="5942048" y="4838829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Q &amp; A  </a:t>
            </a:r>
          </a:p>
        </p:txBody>
      </p:sp>
    </p:spTree>
    <p:extLst>
      <p:ext uri="{BB962C8B-B14F-4D97-AF65-F5344CB8AC3E}">
        <p14:creationId xmlns:p14="http://schemas.microsoft.com/office/powerpoint/2010/main" val="2283033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A485B-6F8A-3202-BD21-84B50FF04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CA357C5-EB5B-4127-3B34-F7DF96A02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8E4F60-6EA6-C8D3-2664-BA77C4304956}"/>
              </a:ext>
            </a:extLst>
          </p:cNvPr>
          <p:cNvSpPr txBox="1"/>
          <p:nvPr/>
        </p:nvSpPr>
        <p:spPr>
          <a:xfrm>
            <a:off x="962526" y="721894"/>
            <a:ext cx="267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Karam Mohamed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964F12-5382-1C0E-28E1-21926E49A51A}"/>
              </a:ext>
            </a:extLst>
          </p:cNvPr>
          <p:cNvSpPr txBox="1"/>
          <p:nvPr/>
        </p:nvSpPr>
        <p:spPr>
          <a:xfrm>
            <a:off x="595161" y="3311438"/>
            <a:ext cx="2485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Doaa Mohamed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DF59EB-1E51-AF87-5567-2CBB041916DD}"/>
              </a:ext>
            </a:extLst>
          </p:cNvPr>
          <p:cNvSpPr txBox="1"/>
          <p:nvPr/>
        </p:nvSpPr>
        <p:spPr>
          <a:xfrm>
            <a:off x="8343499" y="4724399"/>
            <a:ext cx="2739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Mohamed Khaled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BC0E40-F09C-D710-44C4-E03CE00FF1A5}"/>
              </a:ext>
            </a:extLst>
          </p:cNvPr>
          <p:cNvSpPr txBox="1"/>
          <p:nvPr/>
        </p:nvSpPr>
        <p:spPr>
          <a:xfrm>
            <a:off x="9440778" y="2131367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Amr Gamal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2CB153-6CE9-D794-E433-C211296E6D14}"/>
              </a:ext>
            </a:extLst>
          </p:cNvPr>
          <p:cNvSpPr/>
          <p:nvPr/>
        </p:nvSpPr>
        <p:spPr>
          <a:xfrm>
            <a:off x="3301465" y="5640404"/>
            <a:ext cx="5794409" cy="952901"/>
          </a:xfrm>
          <a:prstGeom prst="rect">
            <a:avLst/>
          </a:prstGeom>
          <a:solidFill>
            <a:srgbClr val="F2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1731E7-BC55-1A48-B543-711E06CCADD3}"/>
              </a:ext>
            </a:extLst>
          </p:cNvPr>
          <p:cNvSpPr txBox="1"/>
          <p:nvPr/>
        </p:nvSpPr>
        <p:spPr>
          <a:xfrm>
            <a:off x="3438939" y="5812940"/>
            <a:ext cx="5519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 is our Commencement</a:t>
            </a:r>
          </a:p>
        </p:txBody>
      </p:sp>
    </p:spTree>
    <p:extLst>
      <p:ext uri="{BB962C8B-B14F-4D97-AF65-F5344CB8AC3E}">
        <p14:creationId xmlns:p14="http://schemas.microsoft.com/office/powerpoint/2010/main" val="762736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39DACE2-4F2C-BA7D-C0D9-AF48DB7F3B2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15E52F1E-B6AD-B68A-E2FD-69EF24753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9DC0DE-0648-7959-30A7-356B833D705B}"/>
                </a:ext>
              </a:extLst>
            </p:cNvPr>
            <p:cNvSpPr/>
            <p:nvPr/>
          </p:nvSpPr>
          <p:spPr>
            <a:xfrm>
              <a:off x="567891" y="1655545"/>
              <a:ext cx="6140917" cy="4658628"/>
            </a:xfrm>
            <a:prstGeom prst="rect">
              <a:avLst/>
            </a:prstGeom>
            <a:solidFill>
              <a:srgbClr val="F2EFE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0EE14EB-FB0B-9318-1C43-5A3666C71F43}"/>
              </a:ext>
            </a:extLst>
          </p:cNvPr>
          <p:cNvSpPr txBox="1"/>
          <p:nvPr/>
        </p:nvSpPr>
        <p:spPr>
          <a:xfrm>
            <a:off x="1021587" y="2092033"/>
            <a:ext cx="5456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Today, we are not just here to present a project; We are here to demonstrate the </a:t>
            </a:r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transformative power</a:t>
            </a:r>
            <a:r>
              <a:rPr lang="en-US" sz="2400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moving from ‘I think' to </a:t>
            </a:r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'I know.’</a:t>
            </a:r>
            <a:r>
              <a:rPr lang="en-US" sz="2400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endParaRPr lang="en-US" sz="2400" dirty="0">
              <a:solidFill>
                <a:srgbClr val="54593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400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 the past few months, we haven't just looked at numbers; we've used them to </a:t>
            </a:r>
            <a:r>
              <a:rPr lang="en-US" sz="24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analyze, diagnose, and deliver</a:t>
            </a:r>
            <a:r>
              <a:rPr lang="en-US" sz="2400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proven solution for</a:t>
            </a:r>
          </a:p>
          <a:p>
            <a:endParaRPr lang="en-US" sz="2400" dirty="0">
              <a:solidFill>
                <a:srgbClr val="54593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43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354355-A394-22D5-1711-B28BEF19807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E9EA86A4-6D08-561E-9A2E-EABE4F8D5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B0FF54A-B10E-B173-A4C0-78C84365E197}"/>
                </a:ext>
              </a:extLst>
            </p:cNvPr>
            <p:cNvSpPr/>
            <p:nvPr/>
          </p:nvSpPr>
          <p:spPr>
            <a:xfrm>
              <a:off x="4857750" y="2331720"/>
              <a:ext cx="6537960" cy="3120390"/>
            </a:xfrm>
            <a:prstGeom prst="rect">
              <a:avLst/>
            </a:prstGeom>
            <a:solidFill>
              <a:srgbClr val="F2EFE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33EDFE5-A2D6-0A08-5C0E-2EC7B8001788}"/>
              </a:ext>
            </a:extLst>
          </p:cNvPr>
          <p:cNvSpPr txBox="1"/>
          <p:nvPr/>
        </p:nvSpPr>
        <p:spPr>
          <a:xfrm>
            <a:off x="4857750" y="2369403"/>
            <a:ext cx="70415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 Supply Chain suffer from increased inventory holding costs and negatively impacts the overall service levels. </a:t>
            </a: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our strategic solution involves a targeted analysis of the products, suppliers, and shipping timelines, with the goal of eliminating inefficiencies, achieving solid cost reductions, and significantly improving both product availability and service consistency.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526ECA-68A6-CCF6-D6F8-A11A8B095350}"/>
              </a:ext>
            </a:extLst>
          </p:cNvPr>
          <p:cNvSpPr/>
          <p:nvPr/>
        </p:nvSpPr>
        <p:spPr>
          <a:xfrm>
            <a:off x="4712970" y="1247388"/>
            <a:ext cx="5505450" cy="800100"/>
          </a:xfrm>
          <a:prstGeom prst="rect">
            <a:avLst/>
          </a:prstGeom>
          <a:solidFill>
            <a:srgbClr val="F2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54593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21731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24CD4-D443-4A7A-B461-0C8751AC4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04DD3D0-0604-6C5D-6393-71487F5AB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FB92BC-73FF-9F89-D0C3-B672BE2FF357}"/>
              </a:ext>
            </a:extLst>
          </p:cNvPr>
          <p:cNvSpPr txBox="1"/>
          <p:nvPr/>
        </p:nvSpPr>
        <p:spPr>
          <a:xfrm>
            <a:off x="3871438" y="546392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54593E"/>
                </a:solidFill>
                <a:latin typeface="Arial Black" panose="020B0A04020102020204" pitchFamily="34" charset="0"/>
              </a:rPr>
              <a:t>Requirements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8BB450-99F1-2DC6-19E9-E22C73E6A228}"/>
              </a:ext>
            </a:extLst>
          </p:cNvPr>
          <p:cNvSpPr txBox="1"/>
          <p:nvPr/>
        </p:nvSpPr>
        <p:spPr>
          <a:xfrm>
            <a:off x="5014144" y="1739114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KPIs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016947-2DFC-0EDD-8461-DBECEF80F90B}"/>
              </a:ext>
            </a:extLst>
          </p:cNvPr>
          <p:cNvSpPr txBox="1"/>
          <p:nvPr/>
        </p:nvSpPr>
        <p:spPr>
          <a:xfrm>
            <a:off x="5014145" y="4657221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Financial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253778-9AC1-10B9-F7E0-FC1E21AC4806}"/>
              </a:ext>
            </a:extLst>
          </p:cNvPr>
          <p:cNvSpPr txBox="1"/>
          <p:nvPr/>
        </p:nvSpPr>
        <p:spPr>
          <a:xfrm>
            <a:off x="5014145" y="2721275"/>
            <a:ext cx="4161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Product Performance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C313BD-0E3B-2888-3748-8C4DD9ADB825}"/>
              </a:ext>
            </a:extLst>
          </p:cNvPr>
          <p:cNvSpPr txBox="1"/>
          <p:nvPr/>
        </p:nvSpPr>
        <p:spPr>
          <a:xfrm>
            <a:off x="5014146" y="3689248"/>
            <a:ext cx="354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Quality</a:t>
            </a:r>
          </a:p>
        </p:txBody>
      </p:sp>
    </p:spTree>
    <p:extLst>
      <p:ext uri="{BB962C8B-B14F-4D97-AF65-F5344CB8AC3E}">
        <p14:creationId xmlns:p14="http://schemas.microsoft.com/office/powerpoint/2010/main" val="383432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53AD5-B084-5793-CC2E-86C70E00E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08356F42-D80D-6C70-9E8A-44BA3569B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D6F24C5-D0D6-1361-00F6-8549A9CE5840}"/>
              </a:ext>
            </a:extLst>
          </p:cNvPr>
          <p:cNvSpPr txBox="1"/>
          <p:nvPr/>
        </p:nvSpPr>
        <p:spPr>
          <a:xfrm>
            <a:off x="3808164" y="899706"/>
            <a:ext cx="5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54593E"/>
                </a:solidFill>
                <a:latin typeface="Arial Black" panose="020B0A04020102020204" pitchFamily="34" charset="0"/>
              </a:rPr>
              <a:t>Methodology applied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DCC5AF-13E6-C360-C6DF-A689FD718DE8}"/>
              </a:ext>
            </a:extLst>
          </p:cNvPr>
          <p:cNvSpPr txBox="1"/>
          <p:nvPr/>
        </p:nvSpPr>
        <p:spPr>
          <a:xfrm>
            <a:off x="4390392" y="2154984"/>
            <a:ext cx="5023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54593E"/>
                </a:solidFill>
                <a:latin typeface="Arial Black" panose="020B0A04020102020204" pitchFamily="34" charset="0"/>
              </a:rPr>
              <a:t>Exploratory Data</a:t>
            </a:r>
            <a:endParaRPr lang="en-US" sz="2400" dirty="0">
              <a:solidFill>
                <a:srgbClr val="54593E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EF1134-02A1-A95C-DA2D-B001FACC6ACE}"/>
              </a:ext>
            </a:extLst>
          </p:cNvPr>
          <p:cNvSpPr txBox="1"/>
          <p:nvPr/>
        </p:nvSpPr>
        <p:spPr>
          <a:xfrm>
            <a:off x="4390392" y="3063085"/>
            <a:ext cx="5023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54593E"/>
                </a:solidFill>
                <a:latin typeface="Arial Black" panose="020B0A04020102020204" pitchFamily="34" charset="0"/>
              </a:rPr>
              <a:t>Correlation Analysis</a:t>
            </a: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D425ED-C9FD-54C9-5A04-3DABA4AA2BCD}"/>
              </a:ext>
            </a:extLst>
          </p:cNvPr>
          <p:cNvSpPr txBox="1"/>
          <p:nvPr/>
        </p:nvSpPr>
        <p:spPr>
          <a:xfrm>
            <a:off x="4390392" y="3971186"/>
            <a:ext cx="5765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54593E"/>
                </a:solidFill>
                <a:latin typeface="Arial Black" panose="020B0A04020102020204" pitchFamily="34" charset="0"/>
              </a:rPr>
              <a:t>The Root Cause &amp; </a:t>
            </a: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Diagnose</a:t>
            </a:r>
          </a:p>
        </p:txBody>
      </p:sp>
    </p:spTree>
    <p:extLst>
      <p:ext uri="{BB962C8B-B14F-4D97-AF65-F5344CB8AC3E}">
        <p14:creationId xmlns:p14="http://schemas.microsoft.com/office/powerpoint/2010/main" val="3365923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F26F4-C3D3-3C7E-A0FF-8763364E1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B8C0794-BE37-7077-EF45-28D1102BF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333B2F2-F067-57BB-EBD9-05583EFFEC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8FBF0">
              <a:alpha val="6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687774-CF34-3525-A392-20A23DA7CC70}"/>
              </a:ext>
            </a:extLst>
          </p:cNvPr>
          <p:cNvSpPr txBox="1"/>
          <p:nvPr/>
        </p:nvSpPr>
        <p:spPr>
          <a:xfrm>
            <a:off x="110309" y="693250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54593E"/>
                </a:solidFill>
                <a:latin typeface="Arial Black" panose="020B0A04020102020204" pitchFamily="34" charset="0"/>
              </a:rPr>
              <a:t>Dataset Summary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D4B319-AC52-A657-EC50-AD17F64DF2E4}"/>
              </a:ext>
            </a:extLst>
          </p:cNvPr>
          <p:cNvSpPr txBox="1"/>
          <p:nvPr/>
        </p:nvSpPr>
        <p:spPr>
          <a:xfrm>
            <a:off x="7738586" y="1887688"/>
            <a:ext cx="35474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54593E"/>
                </a:solidFill>
                <a:latin typeface="Arial Black" panose="020B0A04020102020204" pitchFamily="34" charset="0"/>
              </a:rPr>
              <a:t>Distribution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Transportation modes (Road, Rail, Air)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Routes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Lead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Locations (Mumbai, etc.)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F190AC-7AB2-9FE6-7376-0B55205925FA}"/>
              </a:ext>
            </a:extLst>
          </p:cNvPr>
          <p:cNvSpPr txBox="1"/>
          <p:nvPr/>
        </p:nvSpPr>
        <p:spPr>
          <a:xfrm>
            <a:off x="724194" y="1887688"/>
            <a:ext cx="35474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54593E"/>
                </a:solidFill>
                <a:latin typeface="Arial Black" panose="020B0A04020102020204" pitchFamily="34" charset="0"/>
              </a:rPr>
              <a:t>Manufacturing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Manufacturing cost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Production volumes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Manufacturing lead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Inspection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Defect rates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4593E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67344E-C8E5-F624-6004-6696130E558A}"/>
              </a:ext>
            </a:extLst>
          </p:cNvPr>
          <p:cNvSpPr txBox="1"/>
          <p:nvPr/>
        </p:nvSpPr>
        <p:spPr>
          <a:xfrm>
            <a:off x="4191155" y="1887688"/>
            <a:ext cx="3547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54593E"/>
                </a:solidFill>
                <a:latin typeface="Arial Black" panose="020B0A04020102020204" pitchFamily="34" charset="0"/>
              </a:rPr>
              <a:t>Operations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Stock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Availability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SKU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Order quantities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4593E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88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D4F35-216D-59CB-7AD5-7F4249533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461248FF-9DC3-A71B-9E23-B58842F43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7600A95-500C-426C-636A-B0FDCE0765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8FBF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A8232D-2671-F928-44A8-3DF7CE5A7843}"/>
              </a:ext>
            </a:extLst>
          </p:cNvPr>
          <p:cNvSpPr txBox="1"/>
          <p:nvPr/>
        </p:nvSpPr>
        <p:spPr>
          <a:xfrm>
            <a:off x="851785" y="1280160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54593E"/>
                </a:solidFill>
                <a:latin typeface="Arial Black" panose="020B0A04020102020204" pitchFamily="34" charset="0"/>
              </a:rPr>
              <a:t>Project Phases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3E1089-431F-8CB5-0EE1-575D696A2ED1}"/>
              </a:ext>
            </a:extLst>
          </p:cNvPr>
          <p:cNvSpPr txBox="1"/>
          <p:nvPr/>
        </p:nvSpPr>
        <p:spPr>
          <a:xfrm>
            <a:off x="1353879" y="2227965"/>
            <a:ext cx="9484242" cy="2983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Screen the data.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ETL the data.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Build the Data Model - DAX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KPIs and data Analysis.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4593E"/>
                </a:solidFill>
                <a:latin typeface="Arial Black" panose="020B0A04020102020204" pitchFamily="34" charset="0"/>
              </a:rPr>
              <a:t>Insights &amp; improvement recommendations</a:t>
            </a:r>
            <a:endParaRPr lang="en-US" sz="2400" dirty="0">
              <a:solidFill>
                <a:srgbClr val="54593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988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2cbf049-d068-4d07-a9b1-920a5fbed7c9}" enabled="0" method="" siteId="{72cbf049-d068-4d07-a9b1-920a5fbed7c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4172</TotalTime>
  <Words>730</Words>
  <Application>Microsoft Office PowerPoint</Application>
  <PresentationFormat>Widescreen</PresentationFormat>
  <Paragraphs>192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Aptos</vt:lpstr>
      <vt:lpstr>Aptos Display</vt:lpstr>
      <vt:lpstr>Arial</vt:lpstr>
      <vt:lpstr>Arial Black</vt:lpstr>
      <vt:lpstr>Baguet Script</vt:lpstr>
      <vt:lpstr>Calibri</vt:lpstr>
      <vt:lpstr>Calibri Light</vt:lpstr>
      <vt:lpstr>Segoe UI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TOP KPIs</vt:lpstr>
      <vt:lpstr>Product Performance</vt:lpstr>
      <vt:lpstr>Quality</vt:lpstr>
      <vt:lpstr>Financial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Karam Mahmoud</dc:creator>
  <cp:lastModifiedBy>Mohamed Khaled</cp:lastModifiedBy>
  <cp:revision>5</cp:revision>
  <dcterms:created xsi:type="dcterms:W3CDTF">2025-12-02T14:25:14Z</dcterms:created>
  <dcterms:modified xsi:type="dcterms:W3CDTF">2025-12-05T12:41:18Z</dcterms:modified>
</cp:coreProperties>
</file>

<file path=docProps/thumbnail.jpeg>
</file>